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iocommercialegalena.it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dirty="0" smtClean="0"/>
              <a:t>FINANZIAMENTI </a:t>
            </a:r>
            <a:br>
              <a:rPr lang="it-IT" dirty="0" smtClean="0"/>
            </a:br>
            <a:r>
              <a:rPr lang="it-IT" dirty="0" smtClean="0"/>
              <a:t>E CAPITALI  DI RISCHIO </a:t>
            </a:r>
            <a:br>
              <a:rPr lang="it-IT" dirty="0" smtClean="0"/>
            </a:br>
            <a:r>
              <a:rPr lang="it-IT" dirty="0" smtClean="0"/>
              <a:t>PER LE START-UP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Una proposta di NETWORK PROFESSIONISTI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8867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SECONDA PROPOSTA FINANZIARIA</a:t>
            </a:r>
            <a:br>
              <a:rPr lang="it-IT" dirty="0" smtClean="0"/>
            </a:br>
            <a:r>
              <a:rPr lang="it-IT" b="1" dirty="0" smtClean="0"/>
              <a:t>CAPITALE DI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La Banca, insieme al Network, andrà a promuovere un </a:t>
            </a:r>
          </a:p>
          <a:p>
            <a:pPr marL="0" indent="0">
              <a:buNone/>
            </a:pPr>
            <a:r>
              <a:rPr lang="it-IT" b="1" dirty="0" smtClean="0"/>
              <a:t>     </a:t>
            </a:r>
            <a:r>
              <a:rPr lang="it-IT" sz="2200" b="1" dirty="0" smtClean="0"/>
              <a:t>CLUB </a:t>
            </a:r>
            <a:r>
              <a:rPr lang="it-IT" sz="2200" b="1" dirty="0"/>
              <a:t>DEGLI </a:t>
            </a:r>
            <a:r>
              <a:rPr lang="it-IT" sz="2200" b="1" dirty="0" smtClean="0"/>
              <a:t>INVESTITORI</a:t>
            </a:r>
          </a:p>
          <a:p>
            <a:r>
              <a:rPr lang="it-IT" sz="2000" dirty="0" smtClean="0"/>
              <a:t>Il </a:t>
            </a:r>
            <a:r>
              <a:rPr lang="it-IT" sz="2000" b="1" dirty="0" smtClean="0"/>
              <a:t>CLUB</a:t>
            </a:r>
            <a:r>
              <a:rPr lang="it-IT" sz="2000" dirty="0" smtClean="0"/>
              <a:t> è un’associazione di soggetti privati, persone fisiche e giuridiche, che </a:t>
            </a:r>
            <a:r>
              <a:rPr lang="it-IT" sz="2000" dirty="0"/>
              <a:t>investe direttamente in quote di partecipazione di startup o di piccole imprese innovative ad elevato potenziale di </a:t>
            </a:r>
            <a:r>
              <a:rPr lang="it-IT" sz="2000" dirty="0" smtClean="0"/>
              <a:t>crescita</a:t>
            </a:r>
          </a:p>
          <a:p>
            <a:r>
              <a:rPr lang="it-IT" sz="2000" dirty="0" smtClean="0"/>
              <a:t>Il CLUB si avvarrà della assistenza e consulenza della Banca e del NETWORK, con le medesime modalità prima illustrate</a:t>
            </a:r>
          </a:p>
          <a:p>
            <a:r>
              <a:rPr lang="it-IT" sz="2000" dirty="0" smtClean="0"/>
              <a:t>Il CLUB, in virtù di tale rapporto, avrà il diritto di visione preferenziale delle neo-imprese che si rivolgono alla Banca e/o al Network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99339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26503" y="468922"/>
            <a:ext cx="8509712" cy="349347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Ciascuno fa parte di una rete, se ne sei un nodo protagonista, insieme ad altri protagonisti, cresci e fai crescere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 smtClean="0"/>
              <a:t>Dott. Vittorio MOLINARI 				    </a:t>
            </a:r>
            <a:r>
              <a:rPr lang="it-IT" sz="1200" dirty="0" smtClean="0"/>
              <a:t>v.molinari@studiocommercialegalena.it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www.studiocommercialegalena.it</a:t>
            </a:r>
            <a:r>
              <a:rPr lang="it-IT" dirty="0" smtClean="0"/>
              <a:t>			     tel. 059330241 </a:t>
            </a:r>
            <a:r>
              <a:rPr lang="it-IT" dirty="0" err="1" smtClean="0"/>
              <a:t>cell</a:t>
            </a:r>
            <a:r>
              <a:rPr lang="it-IT" dirty="0" smtClean="0"/>
              <a:t> 3482680277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110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contesto regionale delle sole Start-up innovative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1400" b="1" dirty="0" smtClean="0"/>
              <a:t>start-up </a:t>
            </a:r>
            <a:r>
              <a:rPr lang="it-IT" sz="1400" b="1" dirty="0"/>
              <a:t>INNOVATIVE </a:t>
            </a:r>
            <a:r>
              <a:rPr lang="it-IT" sz="1400" b="1" dirty="0" smtClean="0"/>
              <a:t>- </a:t>
            </a:r>
            <a:r>
              <a:rPr lang="it-IT" sz="1800" dirty="0" smtClean="0"/>
              <a:t>fonte: </a:t>
            </a:r>
            <a:r>
              <a:rPr lang="it-IT" sz="1800" dirty="0" err="1" smtClean="0"/>
              <a:t>Infocamere</a:t>
            </a:r>
            <a:r>
              <a:rPr lang="it-IT" sz="1800" dirty="0" smtClean="0"/>
              <a:t>, dati al 31 marzo 2016</a:t>
            </a:r>
            <a:endParaRPr lang="it-IT" sz="1800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 rotWithShape="1">
          <a:blip r:embed="rId2"/>
          <a:srcRect l="8572" t="17839" r="8446" b="4102"/>
          <a:stretch/>
        </p:blipFill>
        <p:spPr>
          <a:xfrm>
            <a:off x="2592925" y="1904999"/>
            <a:ext cx="8753362" cy="466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8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CONTESTO PROVINCIALE </a:t>
            </a:r>
            <a:r>
              <a:rPr lang="it-IT" dirty="0"/>
              <a:t>delle sole </a:t>
            </a:r>
            <a:r>
              <a:rPr lang="it-IT" dirty="0" smtClean="0"/>
              <a:t>Start-up </a:t>
            </a:r>
            <a:r>
              <a:rPr lang="it-IT" dirty="0"/>
              <a:t>innovative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1600" b="1" dirty="0" smtClean="0"/>
              <a:t>start-up INNOVATIVE </a:t>
            </a:r>
            <a:r>
              <a:rPr lang="it-IT" sz="1600" dirty="0" smtClean="0"/>
              <a:t>-</a:t>
            </a:r>
            <a:r>
              <a:rPr lang="it-IT" sz="1600" b="1" dirty="0" smtClean="0"/>
              <a:t> </a:t>
            </a:r>
            <a:r>
              <a:rPr lang="it-IT" sz="1800" dirty="0" smtClean="0"/>
              <a:t>fonte</a:t>
            </a:r>
            <a:r>
              <a:rPr lang="it-IT" sz="1800" dirty="0"/>
              <a:t>: </a:t>
            </a:r>
            <a:r>
              <a:rPr lang="it-IT" sz="1800" dirty="0" err="1"/>
              <a:t>Infocamere</a:t>
            </a:r>
            <a:r>
              <a:rPr lang="it-IT" sz="1800" dirty="0"/>
              <a:t>, dati al 31 marzo 2016</a:t>
            </a:r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 rotWithShape="1">
          <a:blip r:embed="rId2"/>
          <a:srcRect l="7837" t="11623" r="16120" b="18108"/>
          <a:stretch/>
        </p:blipFill>
        <p:spPr>
          <a:xfrm>
            <a:off x="2592925" y="1996226"/>
            <a:ext cx="8495785" cy="486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3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medi delle imprese Start-up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707228"/>
              </p:ext>
            </p:extLst>
          </p:nvPr>
        </p:nvGraphicFramePr>
        <p:xfrm>
          <a:off x="2592925" y="2137893"/>
          <a:ext cx="7510878" cy="4243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3366"/>
                <a:gridCol w="2503366"/>
                <a:gridCol w="2504146"/>
              </a:tblGrid>
              <a:tr h="320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OGGETTO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PERIODO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VALORE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Addetti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4° trim. 2015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2,89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Soci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1° trim. 2016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3,98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Attivo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€ 219.574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Valore Produzione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€ 328.315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Reddito – (Perdita)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2014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(€ 61.706)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start-up </a:t>
                      </a:r>
                      <a:r>
                        <a:rPr lang="it-IT" sz="1800" dirty="0">
                          <a:effectLst/>
                        </a:rPr>
                        <a:t>in perdita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56,75%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Indipendenza finanz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0,37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Fonte: </a:t>
                      </a:r>
                      <a:r>
                        <a:rPr lang="it-IT" sz="1600" dirty="0" err="1">
                          <a:effectLst/>
                        </a:rPr>
                        <a:t>Infocamere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1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L’IMPRESA </a:t>
            </a:r>
            <a:br>
              <a:rPr lang="it-IT" dirty="0" smtClean="0"/>
            </a:br>
            <a:r>
              <a:rPr lang="it-IT" dirty="0" smtClean="0"/>
              <a:t>Un piano con quattro gambe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Tutte le imprese necessitano di almeno 4 «gambe» su cui far poggiare il piano</a:t>
            </a:r>
          </a:p>
          <a:p>
            <a:pPr lvl="2"/>
            <a:r>
              <a:rPr lang="it-IT" sz="2000" dirty="0" smtClean="0"/>
              <a:t>L’IDEA</a:t>
            </a:r>
          </a:p>
          <a:p>
            <a:pPr lvl="2"/>
            <a:r>
              <a:rPr lang="it-IT" sz="2000" dirty="0" smtClean="0"/>
              <a:t>CAPACITA’ PRODUTTIVA</a:t>
            </a:r>
          </a:p>
          <a:p>
            <a:pPr lvl="2"/>
            <a:r>
              <a:rPr lang="it-IT" sz="2000" dirty="0" smtClean="0"/>
              <a:t>UN PIANO DI MARKETING STRATEGICO</a:t>
            </a:r>
          </a:p>
          <a:p>
            <a:pPr lvl="2"/>
            <a:r>
              <a:rPr lang="it-IT" sz="2000" dirty="0" smtClean="0"/>
              <a:t>CAPACITA’  AMMINISTRATIVA</a:t>
            </a:r>
          </a:p>
          <a:p>
            <a:pPr marL="914400" lvl="2" indent="0">
              <a:buNone/>
            </a:pPr>
            <a:r>
              <a:rPr lang="it-IT" sz="2000" dirty="0" smtClean="0"/>
              <a:t>……</a:t>
            </a:r>
          </a:p>
          <a:p>
            <a:pPr lvl="5"/>
            <a:r>
              <a:rPr lang="it-IT" sz="2000" dirty="0" smtClean="0"/>
              <a:t>IL PIANO: IL CAPITALE</a:t>
            </a:r>
          </a:p>
          <a:p>
            <a:pPr lvl="2"/>
            <a:endParaRPr lang="it-IT" sz="2000" dirty="0"/>
          </a:p>
          <a:p>
            <a:pPr lvl="2"/>
            <a:r>
              <a:rPr lang="it-IT" sz="2000" b="1" i="1" dirty="0" smtClean="0"/>
              <a:t>Quasi mai queste condizioni sono coesistenti</a:t>
            </a:r>
            <a:endParaRPr lang="it-IT" sz="2000" b="1" i="1" dirty="0"/>
          </a:p>
        </p:txBody>
      </p:sp>
    </p:spTree>
    <p:extLst>
      <p:ext uri="{BB962C8B-B14F-4D97-AF65-F5344CB8AC3E}">
        <p14:creationId xmlns:p14="http://schemas.microsoft.com/office/powerpoint/2010/main" val="82498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NETWORK PROFESSIONISTI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E’ un gruppo interdisciplinare di commercialisti, consulenti, avvocati, ingegneri, architetti, notai, che, senza vincoli formali, aderisce al progetto di fornire alla propria clientela un’assistenza adeguata alla complessità attraverso il lavoro congiunto e coordinato: </a:t>
            </a:r>
            <a:r>
              <a:rPr lang="it-IT" sz="2000" b="1" i="1" dirty="0" smtClean="0"/>
              <a:t>gruppi interdisciplinari di volta in volta costituiti e proposti al cliente con problematiche ed opportunità rilevanti</a:t>
            </a:r>
          </a:p>
          <a:p>
            <a:r>
              <a:rPr lang="it-IT" sz="2000" dirty="0" smtClean="0"/>
              <a:t>Il Network garantisce: adeguatezza, tempestività, economicità</a:t>
            </a:r>
          </a:p>
          <a:p>
            <a:r>
              <a:rPr lang="it-IT" sz="2000" dirty="0" smtClean="0"/>
              <a:t>Il CLIENTE ha un unico interlocutore (</a:t>
            </a:r>
            <a:r>
              <a:rPr lang="it-IT" sz="2000" dirty="0" err="1" smtClean="0"/>
              <a:t>Key</a:t>
            </a:r>
            <a:r>
              <a:rPr lang="it-IT" sz="2000" dirty="0" smtClean="0"/>
              <a:t> account) e nel contempo ha la garanzia della assistenza a 360°</a:t>
            </a:r>
          </a:p>
          <a:p>
            <a:r>
              <a:rPr lang="it-IT" sz="2000" dirty="0" smtClean="0"/>
              <a:t>Il Network non si propone in alternativa al professionista di fiducia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5583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NETWORK PROFESSIONISTI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Le cosiddette start-up, non necessariamente solo quelle dell’innovazione tecnologica, rappresentano un importante opportunità per la formazione di «gruppi» interdisciplinari di professionisti che si propongono quali accompagnatori del percorso di nascita, sviluppo e crescita dell’impresa; anzi, si può affermare che solo un network interdisciplinare di professionisti può candidarsi a tale ruolo di «angelo» dell’imprenditore.</a:t>
            </a:r>
          </a:p>
          <a:p>
            <a:r>
              <a:rPr lang="it-IT" sz="2000" dirty="0" smtClean="0"/>
              <a:t>Tale ruolo deve essere interpretato in modo anch’esso innovativo: la terzietà può rappresentare una garanzia di indipendenza che garantisca a finanziatori, ma anche allo stesso imprenditore, il necessario distacco scientifico.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7784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L’ISTITUTO BANCARIO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Ancora oggi, le banche sono il soggetto principale (quasi unico?) delle richieste finanziarie dell’imprenditore</a:t>
            </a:r>
          </a:p>
          <a:p>
            <a:r>
              <a:rPr lang="it-IT" sz="2000" dirty="0" smtClean="0"/>
              <a:t>La complessità imprenditoriale moderna rende problematica la valutazione del merito creditizio dell’imprenditore: condizione che si ingigantisce con le start-up, in particolare quelle innovative</a:t>
            </a:r>
          </a:p>
          <a:p>
            <a:r>
              <a:rPr lang="it-IT" sz="2000" dirty="0" smtClean="0"/>
              <a:t>Le regole europee sono un ostacolo, talvolta soprattutto formale, al credito</a:t>
            </a:r>
          </a:p>
          <a:p>
            <a:r>
              <a:rPr lang="it-IT" sz="2000" dirty="0" smtClean="0"/>
              <a:t>Lo sviluppo delle attività degli Istituti bancari dipenderà, nel lungo periodo, dallo sviluppo delle nuove imprese.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8737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89212" y="148665"/>
            <a:ext cx="8911687" cy="1280890"/>
          </a:xfrm>
        </p:spPr>
        <p:txBody>
          <a:bodyPr/>
          <a:lstStyle/>
          <a:p>
            <a:pPr algn="ctr"/>
            <a:r>
              <a:rPr lang="it-IT" dirty="0" smtClean="0"/>
              <a:t>LA PRIMA PROPOSTA FINANZIARIA</a:t>
            </a:r>
            <a:br>
              <a:rPr lang="it-IT" dirty="0" smtClean="0"/>
            </a:br>
            <a:r>
              <a:rPr lang="it-IT" b="1" dirty="0" smtClean="0"/>
              <a:t>FINANZIAMENTI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29555"/>
            <a:ext cx="8915400" cy="4997003"/>
          </a:xfrm>
        </p:spPr>
        <p:txBody>
          <a:bodyPr>
            <a:normAutofit lnSpcReduction="10000"/>
          </a:bodyPr>
          <a:lstStyle/>
          <a:p>
            <a:r>
              <a:rPr lang="it-IT" sz="2000" b="1" dirty="0" smtClean="0"/>
              <a:t>L’Istituto bancario dovrebbe costituire un fondo esclusivamente destinato alle nuove imprese, a particolari condizioni, e la cui erogazione è regolata da criteri espliciti e pubblici, ferma restante la valutazione ultima e inappellabile in capo alla Banca</a:t>
            </a:r>
            <a:r>
              <a:rPr lang="it-IT" sz="2000" dirty="0" smtClean="0"/>
              <a:t>. Per meglio organizzare i rapporti, la Banca incaricherà uno specifico responsabile.</a:t>
            </a:r>
            <a:endParaRPr lang="it-IT" sz="2000" b="1" dirty="0" smtClean="0"/>
          </a:p>
          <a:p>
            <a:r>
              <a:rPr lang="it-IT" sz="2000" dirty="0" smtClean="0"/>
              <a:t>L’impresa nell’accedere al fondo sottoscriverà un ulteriore contratto che regolerà la trasparenza e gli impegni verso la Banca relativamente alla propria attività economica e finanziaria</a:t>
            </a:r>
          </a:p>
          <a:p>
            <a:r>
              <a:rPr lang="it-IT" sz="2000" dirty="0" smtClean="0"/>
              <a:t>Il Network formulerà un business plan, elaborerà gli indicatori economici e finanziari, fornirà il dettaglio degli assunti adottati, il tutto sulla </a:t>
            </a:r>
            <a:r>
              <a:rPr lang="it-IT" sz="2000" dirty="0"/>
              <a:t>base delle regole </a:t>
            </a:r>
            <a:r>
              <a:rPr lang="it-IT" sz="2000" dirty="0" smtClean="0"/>
              <a:t>suddette</a:t>
            </a:r>
            <a:endParaRPr lang="it-IT" sz="2000" dirty="0"/>
          </a:p>
          <a:p>
            <a:r>
              <a:rPr lang="it-IT" sz="2000" dirty="0" smtClean="0"/>
              <a:t>Il Network proseguirà il proprio intervento sull’impresa, redigendo report periodici, procedendo ad eventuali rettifiche del business plan, sottoponendo il tutto alla Banca che potrà formulare nuove richieste ed impegni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9299743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1726</TotalTime>
  <Words>660</Words>
  <Application>Microsoft Office PowerPoint</Application>
  <PresentationFormat>Personalizzato</PresentationFormat>
  <Paragraphs>69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Filo</vt:lpstr>
      <vt:lpstr>FINANZIAMENTI  E CAPITALI  DI RISCHIO  PER LE START-UP</vt:lpstr>
      <vt:lpstr>Il contesto regionale delle sole Start-up innovative  start-up INNOVATIVE - fonte: Infocamere, dati al 31 marzo 2016</vt:lpstr>
      <vt:lpstr>IL CONTESTO PROVINCIALE delle sole Start-up innovative  start-up INNOVATIVE - fonte: Infocamere, dati al 31 marzo 2016</vt:lpstr>
      <vt:lpstr>Valori medi delle imprese Start-up</vt:lpstr>
      <vt:lpstr>L’IMPRESA  Un piano con quattro gambe</vt:lpstr>
      <vt:lpstr>il NETWORK PROFESSIONISTI</vt:lpstr>
      <vt:lpstr>il NETWORK PROFESSIONISTI</vt:lpstr>
      <vt:lpstr>L’ISTITUTO BANCARIO</vt:lpstr>
      <vt:lpstr>LA PRIMA PROPOSTA FINANZIARIA FINANZIAMENTI</vt:lpstr>
      <vt:lpstr>LA SECONDA PROPOSTA FINANZIARIA CAPITALE DI RISCHIO</vt:lpstr>
      <vt:lpstr>Ciascuno fa parte di una rete, se ne sei un nodo protagonista, insieme ad altri protagonisti, cresci e fai crescere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FINANZIAMENTI E CAPITALI  DI RISCHIO PER LE START UP</dc:title>
  <dc:creator>Vittorio Molinari</dc:creator>
  <cp:lastModifiedBy>Vittorio Molinari</cp:lastModifiedBy>
  <cp:revision>18</cp:revision>
  <cp:lastPrinted>2016-09-28T07:56:55Z</cp:lastPrinted>
  <dcterms:created xsi:type="dcterms:W3CDTF">2016-09-26T21:20:07Z</dcterms:created>
  <dcterms:modified xsi:type="dcterms:W3CDTF">2016-09-28T10:17:35Z</dcterms:modified>
</cp:coreProperties>
</file>